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ono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97B697-5391-4D47-9DC9-0344E0E609CD}">
  <a:tblStyle styleId="{FF97B697-5391-4D47-9DC9-0344E0E60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bold.fntdata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8547b5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a28547b5e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c86117dc2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c86117dc2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cc86117dc2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c86117dc2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c86117dc2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cc86117dc2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c86117dc2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c86117dc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cc86117dc2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c86117dc2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c86117dc2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cc86117dc2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c86117dc2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c86117dc2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cc86117dc2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c86117dc2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c86117dc2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cc86117dc2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c86117dc2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c86117dc2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cc86117dc2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c86117dc2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cc86117dc2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cc86117dc2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b2d59589e7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b2d59589e7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b2d59589e7_0_4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9e4cbe7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a9e4cbe7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a9e4cbe7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ba90b0f7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ba90b0f7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aba90b0f79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9e4cbe7c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9e4cbe7c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a9e4cbe7c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e4cbe7c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e4cbe7c8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a9e4cbe7c8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c86117dc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c86117d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c86117dc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2014d814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2014d814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a2014d814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d2b5e6be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d2b5e6be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bd2b5e6bec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df43ba9a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df43ba9a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bdf43ba9a0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df43ba9a0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df43ba9a0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bdf43ba9a0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c86117dc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c86117dc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cc86117dc2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c86117dc2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c86117dc2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c86117dc2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 amt="21000"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806250" y="242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14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15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5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5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15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6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1" name="Google Shape;1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flipH="1">
            <a:off x="817500" y="764500"/>
            <a:ext cx="11374500" cy="675000"/>
          </a:xfrm>
          <a:prstGeom prst="snip1Rect">
            <a:avLst>
              <a:gd fmla="val 50000" name="adj"/>
            </a:avLst>
          </a:prstGeom>
          <a:solidFill>
            <a:srgbClr val="FF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490750" y="764500"/>
            <a:ext cx="643800" cy="675000"/>
          </a:xfrm>
          <a:prstGeom prst="rtTriangle">
            <a:avLst/>
          </a:prstGeom>
          <a:solidFill>
            <a:srgbClr val="FF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2895600" y="764374"/>
            <a:ext cx="8610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85800" y="1555174"/>
            <a:ext cx="53340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555173"/>
            <a:ext cx="53340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1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18685"/>
            <a:ext cx="12192000" cy="63931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"/>
              <a:buNone/>
              <a:defRPr i="0" sz="4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Mono"/>
              <a:buChar char="•"/>
              <a:defRPr i="0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•"/>
              <a:defRPr i="0" sz="1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 rot="-2754831">
            <a:off x="-419859" y="253617"/>
            <a:ext cx="1708601" cy="411840"/>
          </a:xfrm>
          <a:prstGeom prst="trapezoid">
            <a:avLst>
              <a:gd fmla="val 102842" name="adj"/>
            </a:avLst>
          </a:prstGeom>
          <a:solidFill>
            <a:srgbClr val="FFD7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1"/>
          <p:cNvSpPr/>
          <p:nvPr/>
        </p:nvSpPr>
        <p:spPr>
          <a:xfrm rot="-2750237">
            <a:off x="-548653" y="589845"/>
            <a:ext cx="2627536" cy="411794"/>
          </a:xfrm>
          <a:prstGeom prst="trapezoid">
            <a:avLst>
              <a:gd fmla="val 103815" name="adj"/>
            </a:avLst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97707" y="6337997"/>
            <a:ext cx="1180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7.1 Introduction to ArrayLists</a:t>
            </a:r>
            <a:endParaRPr sz="2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pclassroom.collegeboard.org/8/home?apd=a9ix79mfhe" TargetMode="External"/><Relationship Id="rId4" Type="http://schemas.openxmlformats.org/officeDocument/2006/relationships/hyperlink" Target="https://apclassroom.collegeboard.org/8/home?apd=f5z15q6m6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sawesome.runestone.academy/runestone/books/published/csawesome/Unit7-ArrayList/topic-7-1-arraylist-basics.html" TargetMode="External"/><Relationship Id="rId4" Type="http://schemas.openxmlformats.org/officeDocument/2006/relationships/hyperlink" Target="https://csawesome.runestone.academy/runestone/books/published/csawesome/Unit7-ArrayList/topic-7-1-arraylist-basics.html" TargetMode="External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ctrTitle"/>
          </p:nvPr>
        </p:nvSpPr>
        <p:spPr>
          <a:xfrm>
            <a:off x="729700" y="1965075"/>
            <a:ext cx="111243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</a:pPr>
            <a:r>
              <a:rPr lang="en-US" sz="4700"/>
              <a:t>7.1</a:t>
            </a:r>
            <a:r>
              <a:rPr lang="en-US" sz="4700"/>
              <a:t> Introduction to ArrayLists</a:t>
            </a:r>
            <a:endParaRPr sz="4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</a:pPr>
            <a:r>
              <a:t/>
            </a:r>
            <a:endParaRPr sz="4700"/>
          </a:p>
        </p:txBody>
      </p:sp>
      <p:sp>
        <p:nvSpPr>
          <p:cNvPr id="142" name="Google Shape;142;p19"/>
          <p:cNvSpPr txBox="1"/>
          <p:nvPr>
            <p:ph idx="1" type="subTitle"/>
          </p:nvPr>
        </p:nvSpPr>
        <p:spPr>
          <a:xfrm>
            <a:off x="729700" y="2812875"/>
            <a:ext cx="94488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Unit </a:t>
            </a:r>
            <a:r>
              <a:rPr lang="en-US" sz="3100"/>
              <a:t>7</a:t>
            </a: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 – </a:t>
            </a:r>
            <a:r>
              <a:rPr lang="en-US" sz="3100"/>
              <a:t>ArrayLists</a:t>
            </a:r>
            <a:endParaRPr sz="3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AP Computer Science A</a:t>
            </a:r>
            <a:endParaRPr sz="3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9111050" y="239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400"/>
              <a:t>‹#›</a:t>
            </a:fld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Pointer Exceptions</a:t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recall from your experience with arrays, the pointer may point to “nothing”, or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certain logical errors can occur if the ArrayList is referencing a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r>
              <a:rPr lang="en-US"/>
              <a:t> value</a:t>
            </a:r>
            <a:endParaRPr/>
          </a:p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1267375" y="2806175"/>
            <a:ext cx="10238700" cy="19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import java.util.ArrayList; 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//can also type java.util.*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//declaring and initializing an Arraylist that will hold Strings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words = null;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System.out.println(“The number of elements is “ + </a:t>
            </a:r>
            <a:r>
              <a:rPr b="1"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words.size()</a:t>
            </a: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0" y="4730775"/>
            <a:ext cx="9067800" cy="1219200"/>
          </a:xfrm>
          <a:prstGeom prst="rect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28"/>
          <p:cNvSpPr txBox="1"/>
          <p:nvPr/>
        </p:nvSpPr>
        <p:spPr>
          <a:xfrm>
            <a:off x="9023300" y="4844175"/>
            <a:ext cx="2995500" cy="18777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since we are trying to use the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method on a variable that is referencing null, it throws an exception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Pointer Exceptions</a:t>
            </a:r>
            <a:endParaRPr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can cause some issues when trying to write algorithms - why won’t the code block below work?</a:t>
            </a:r>
            <a:endParaRPr/>
          </a:p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1225475" y="2434050"/>
            <a:ext cx="10238700" cy="19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list = null;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(list.size() &gt; 5) {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//implementation not shown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Pointer Exceptions</a:t>
            </a:r>
            <a:endParaRPr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can cause some issues when trying to write algorithms - why won’t the code block below work?</a:t>
            </a:r>
            <a:endParaRPr/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1225475" y="2434050"/>
            <a:ext cx="10238700" cy="19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list = null;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(list.size() &gt; 5) {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//implementation not shown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6175400" y="2712175"/>
            <a:ext cx="5424900" cy="12006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since we are trying to use the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method on a variable that is referencing null, it throws an exception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1225475" y="3092605"/>
            <a:ext cx="3507600" cy="314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0"/>
          <p:cNvCxnSpPr>
            <a:stCxn id="243" idx="3"/>
            <a:endCxn id="242" idx="1"/>
          </p:cNvCxnSpPr>
          <p:nvPr/>
        </p:nvCxnSpPr>
        <p:spPr>
          <a:xfrm>
            <a:off x="4733075" y="3249655"/>
            <a:ext cx="1442400" cy="62700"/>
          </a:xfrm>
          <a:prstGeom prst="straightConnector1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Pointer Exceptions</a:t>
            </a:r>
            <a:endParaRPr/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can cause some issues when trying to write algorithms - why won’t the code block below work?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can we do to fix this problem?</a:t>
            </a:r>
            <a:endParaRPr/>
          </a:p>
        </p:txBody>
      </p:sp>
      <p:sp>
        <p:nvSpPr>
          <p:cNvPr id="252" name="Google Shape;252;p3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1225475" y="2434050"/>
            <a:ext cx="10238700" cy="19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list = null;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(list.size() &gt; 5) {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//implementation not shown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6196325" y="2712175"/>
            <a:ext cx="5424900" cy="12006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since we are trying to use the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method on a variable that is referencing null, it throws an exception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1225475" y="3092605"/>
            <a:ext cx="3507600" cy="314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6" name="Google Shape;256;p31"/>
          <p:cNvCxnSpPr>
            <a:stCxn id="255" idx="3"/>
            <a:endCxn id="254" idx="1"/>
          </p:cNvCxnSpPr>
          <p:nvPr/>
        </p:nvCxnSpPr>
        <p:spPr>
          <a:xfrm>
            <a:off x="4733075" y="3249655"/>
            <a:ext cx="1463400" cy="62700"/>
          </a:xfrm>
          <a:prstGeom prst="straightConnector1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Pointer Exceptions</a:t>
            </a:r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685800" y="1439375"/>
            <a:ext cx="112506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can cause some issues when trying to write algorithms - why won’t the code block below work?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can we do to fix this problem?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Always</a:t>
            </a:r>
            <a:r>
              <a:rPr lang="en-US"/>
              <a:t> check to make sure it is not pointing to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r>
              <a:rPr lang="en-US"/>
              <a:t>!  This needs to be remembered!</a:t>
            </a:r>
            <a:endParaRPr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32"/>
          <p:cNvSpPr txBox="1"/>
          <p:nvPr/>
        </p:nvSpPr>
        <p:spPr>
          <a:xfrm>
            <a:off x="1225475" y="2434050"/>
            <a:ext cx="10238700" cy="19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list = null;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(list.size() &gt; 5) {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//implementation not shown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6290575" y="2649350"/>
            <a:ext cx="5424900" cy="12006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since we are trying to use the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method on a variable that is referencing null, it throws an exception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1225475" y="3092605"/>
            <a:ext cx="3507600" cy="314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p32"/>
          <p:cNvCxnSpPr>
            <a:stCxn id="267" idx="3"/>
            <a:endCxn id="266" idx="1"/>
          </p:cNvCxnSpPr>
          <p:nvPr/>
        </p:nvCxnSpPr>
        <p:spPr>
          <a:xfrm>
            <a:off x="4733075" y="3249655"/>
            <a:ext cx="1557600" cy="0"/>
          </a:xfrm>
          <a:prstGeom prst="straightConnector1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32"/>
          <p:cNvSpPr txBox="1"/>
          <p:nvPr/>
        </p:nvSpPr>
        <p:spPr>
          <a:xfrm>
            <a:off x="1267375" y="4927325"/>
            <a:ext cx="10238700" cy="61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list != null</a:t>
            </a: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&amp;&amp; list.size() &gt; 5) {</a:t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Elements to an ArrayList</a:t>
            </a:r>
            <a:endParaRPr/>
          </a:p>
        </p:txBody>
      </p:sp>
      <p:sp>
        <p:nvSpPr>
          <p:cNvPr id="276" name="Google Shape;276;p3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Adding elements to an ArrayList is slightly different than placing elements in an array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requires the syntax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arrayListName.add(value);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note that we can print out the list by simply putting the name of the list in a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system.out.print() </a:t>
            </a:r>
            <a:r>
              <a:rPr lang="en-US"/>
              <a:t>statement</a:t>
            </a:r>
            <a:endParaRPr/>
          </a:p>
        </p:txBody>
      </p:sp>
      <p:sp>
        <p:nvSpPr>
          <p:cNvPr id="277" name="Google Shape;277;p3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33"/>
          <p:cNvSpPr txBox="1"/>
          <p:nvPr/>
        </p:nvSpPr>
        <p:spPr>
          <a:xfrm>
            <a:off x="1215000" y="2905200"/>
            <a:ext cx="10238700" cy="166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names = new ArrayList&lt;String&gt;();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names.add(“Hume”);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names.add(“Locke”);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names.add(“Hegel”);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System.out.println(names);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7790325" y="4282625"/>
            <a:ext cx="3528300" cy="796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Output: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[Hume, Locke, Hegel]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Elements to an ArrayList</a:t>
            </a:r>
            <a:endParaRPr/>
          </a:p>
        </p:txBody>
      </p:sp>
      <p:sp>
        <p:nvSpPr>
          <p:cNvPr id="286" name="Google Shape;286;p34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following is an example using integers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following is an example using doubles</a:t>
            </a:r>
            <a:endParaRPr/>
          </a:p>
        </p:txBody>
      </p:sp>
      <p:sp>
        <p:nvSpPr>
          <p:cNvPr id="287" name="Google Shape;287;p3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34"/>
          <p:cNvSpPr txBox="1"/>
          <p:nvPr/>
        </p:nvSpPr>
        <p:spPr>
          <a:xfrm>
            <a:off x="1215000" y="2030750"/>
            <a:ext cx="8616600" cy="166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numbers = new ArrayList&lt;Integer&gt;();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names.add(12);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names.add(20);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names.add(11);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System.out.println(numbers);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6711900" y="2712100"/>
            <a:ext cx="3528300" cy="796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Output: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[12, 20, 11]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1215000" y="4558175"/>
            <a:ext cx="8616600" cy="166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ArrayList&lt;Double&gt; prices = new ArrayList&lt;Double&gt;();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names.add(3.89);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names.add(20);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names.add(1.901);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System.out.println(prices);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6711900" y="5157475"/>
            <a:ext cx="3528300" cy="796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Output: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[3.89, 20.0, 1.901]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To-Do</a:t>
            </a:r>
            <a:endParaRPr/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7.1 MiniLab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write out the code, filling in the blanks with the desired commands so the program works as desired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execute</a:t>
            </a:r>
            <a:r>
              <a:rPr lang="en-US"/>
              <a:t> the code then answer the questions on the Google Document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7.1 Programming Challenge - Digits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complete the programming challenge in section 7.1 of Runestone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problem as been broken down into smaller, easier problems</a:t>
            </a:r>
            <a:endParaRPr/>
          </a:p>
        </p:txBody>
      </p:sp>
      <p:sp>
        <p:nvSpPr>
          <p:cNvPr id="299" name="Google Shape;299;p3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/>
              <a:t>Learning Objective: </a:t>
            </a:r>
            <a:r>
              <a:rPr b="1" lang="en-US" sz="2000"/>
              <a:t>represent collections of related object reference data using ArrayList objects</a:t>
            </a:r>
            <a:endParaRPr b="1"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ArrayList are re-sizable arrays that allow adding and removing items to change their size during run time.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The ArrayList class is in the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java.util</a:t>
            </a:r>
            <a:r>
              <a:rPr lang="en-US" sz="1700">
                <a:solidFill>
                  <a:srgbClr val="000000"/>
                </a:solidFill>
              </a:rPr>
              <a:t> package. You must import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java.util.*</a:t>
            </a:r>
            <a:r>
              <a:rPr lang="en-US" sz="1700">
                <a:solidFill>
                  <a:srgbClr val="000000"/>
                </a:solidFill>
              </a:rPr>
              <a:t> to use it.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An ArrayList object contains object references and is mutable, meaning it can change (by adding and removing items from it).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The ArrayList constructor ArrayList() constructs an empty list of size 0.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Java allows the generic type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700">
                <a:solidFill>
                  <a:srgbClr val="000000"/>
                </a:solidFill>
              </a:rPr>
              <a:t>, where the generic type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E</a:t>
            </a:r>
            <a:r>
              <a:rPr lang="en-US" sz="1700">
                <a:solidFill>
                  <a:srgbClr val="000000"/>
                </a:solidFill>
              </a:rPr>
              <a:t> specifies the type of the elements, like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1700">
                <a:solidFill>
                  <a:srgbClr val="000000"/>
                </a:solidFill>
              </a:rPr>
              <a:t> or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Integer</a:t>
            </a:r>
            <a:r>
              <a:rPr lang="en-US" sz="1700">
                <a:solidFill>
                  <a:srgbClr val="000000"/>
                </a:solidFill>
              </a:rPr>
              <a:t>. Without it, the type will be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700">
                <a:solidFill>
                  <a:srgbClr val="000000"/>
                </a:solidFill>
              </a:rPr>
              <a:t> is preferred over ArrayList because it allows the compiler to find errors that would otherwise be found at run-time.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When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</a:rPr>
              <a:t>ArrayList&lt;E&gt;</a:t>
            </a:r>
            <a:r>
              <a:rPr lang="en-US" sz="1700">
                <a:solidFill>
                  <a:srgbClr val="000000"/>
                </a:solidFill>
              </a:rPr>
              <a:t> is specified, the types of the reference parameters and return type when using its methods are type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</a:rPr>
              <a:t>E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ArrayLists cannot hold primitive types like int or double, so you must use the wrapper classes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Integer</a:t>
            </a:r>
            <a:r>
              <a:rPr lang="en-US" sz="1700">
                <a:solidFill>
                  <a:srgbClr val="000000"/>
                </a:solidFill>
              </a:rPr>
              <a:t> or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Double</a:t>
            </a:r>
            <a:r>
              <a:rPr lang="en-US" sz="1700">
                <a:solidFill>
                  <a:srgbClr val="000000"/>
                </a:solidFill>
              </a:rPr>
              <a:t> to put numerical values into an ArrayList.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7" name="Google Shape;307;p3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314" name="Google Shape;314;p37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 Classroom Daily Videos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7.1 Daily Video 1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7.2 Daily Video 2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Additional Practice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15" name="Google Shape;315;p3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85800" y="1850300"/>
            <a:ext cx="10697400" cy="436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200"/>
              <a:t>Think-Pair-Share</a:t>
            </a:r>
            <a:endParaRPr sz="4200"/>
          </a:p>
          <a:p>
            <a:pPr indent="-495300" lvl="0" marL="457200" rtl="0" algn="l">
              <a:spcBef>
                <a:spcPts val="1000"/>
              </a:spcBef>
              <a:spcAft>
                <a:spcPts val="0"/>
              </a:spcAft>
              <a:buSzPts val="4200"/>
              <a:buChar char="•"/>
            </a:pPr>
            <a:r>
              <a:rPr lang="en-US" sz="4200"/>
              <a:t>think about our use of arrays</a:t>
            </a:r>
            <a:endParaRPr sz="4200"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•"/>
            </a:pPr>
            <a:r>
              <a:rPr lang="en-US" sz="4200"/>
              <a:t>write down some pros and cons of arrays</a:t>
            </a:r>
            <a:endParaRPr sz="4200"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>
            <p:ph type="title"/>
          </p:nvPr>
        </p:nvSpPr>
        <p:spPr>
          <a:xfrm>
            <a:off x="2895600" y="746100"/>
            <a:ext cx="8610600" cy="66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 Alignment</a:t>
            </a:r>
            <a:endParaRPr/>
          </a:p>
        </p:txBody>
      </p:sp>
      <p:sp>
        <p:nvSpPr>
          <p:cNvPr id="322" name="Google Shape;322;p38"/>
          <p:cNvSpPr txBox="1"/>
          <p:nvPr>
            <p:ph idx="1" type="body"/>
          </p:nvPr>
        </p:nvSpPr>
        <p:spPr>
          <a:xfrm>
            <a:off x="685800" y="1500800"/>
            <a:ext cx="10820400" cy="47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VAR-2.D.1:</a:t>
            </a:r>
            <a:r>
              <a:rPr lang="en-US" sz="1800"/>
              <a:t> 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 ArrayList object is mutable and contains object references.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</a:t>
            </a:r>
            <a:r>
              <a:rPr b="1" lang="en-US" sz="1800" u="sng"/>
              <a:t>AR-2.D.2:  </a:t>
            </a:r>
            <a:endParaRPr b="1" sz="18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ArrayList constructor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ArrayList()</a:t>
            </a:r>
            <a:r>
              <a:rPr lang="en-US" sz="1800"/>
              <a:t> constructs an empty list.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VAR-2.D.3:  </a:t>
            </a:r>
            <a:endParaRPr b="1" sz="18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Java allows the generic type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</a:rPr>
              <a:t>ArrayList&lt;E&gt;</a:t>
            </a:r>
            <a:r>
              <a:rPr lang="en-US" sz="1800"/>
              <a:t>, where the generic type E specifies the type of the elements.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VAR-2.D.4:</a:t>
            </a:r>
            <a:r>
              <a:rPr lang="en-US" sz="1800"/>
              <a:t> 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When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800"/>
              <a:t> is specified, the types of the reference parameters and return type when using the methods are type E.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VAR-2.D.5: </a:t>
            </a:r>
            <a:r>
              <a:rPr lang="en-US" sz="1800"/>
              <a:t>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800"/>
              <a:t> is preferred over ArrayList because it allows the compiler to find errors that would otherwise be found at run-time.</a:t>
            </a:r>
            <a:endParaRPr b="1" sz="2600" u="sng">
              <a:solidFill>
                <a:srgbClr val="000000"/>
              </a:solidFill>
            </a:endParaRPr>
          </a:p>
        </p:txBody>
      </p:sp>
      <p:sp>
        <p:nvSpPr>
          <p:cNvPr id="323" name="Google Shape;323;p3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idx="1" type="body"/>
          </p:nvPr>
        </p:nvSpPr>
        <p:spPr>
          <a:xfrm>
            <a:off x="685800" y="1071836"/>
            <a:ext cx="10820400" cy="451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These slides were adapted from the CSAwesome curriculum</a:t>
            </a:r>
            <a:r>
              <a:rPr lang="en-US"/>
              <a:t> and </a:t>
            </a:r>
            <a:r>
              <a:rPr lang="en-US"/>
              <a:t>Runestone Academy Interactive Textbook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7.1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Introduction to Array Lists</a:t>
            </a:r>
            <a:endParaRPr/>
          </a:p>
        </p:txBody>
      </p:sp>
      <p:sp>
        <p:nvSpPr>
          <p:cNvPr id="330" name="Google Shape;330;p3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1" name="Google Shape;33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894" y="1746519"/>
            <a:ext cx="4074225" cy="8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 and Cons of Arrays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952500" y="184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{FF97B697-5391-4D47-9DC9-0344E0E609CD}</a:tableStyleId>
              </a:tblPr>
              <a:tblGrid>
                <a:gridCol w="5143500"/>
                <a:gridCol w="5143500"/>
              </a:tblGrid>
              <a:tr h="63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Pros</a:t>
                      </a:r>
                      <a:endParaRPr sz="3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</a:t>
                      </a:r>
                      <a:endParaRPr sz="3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416900">
                <a:tc>
                  <a:txBody>
                    <a:bodyPr/>
                    <a:lstStyle/>
                    <a:p>
                      <a:pPr indent="-3937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Font typeface="Roboto"/>
                        <a:buChar char="-"/>
                      </a:pPr>
                      <a:r>
                        <a:rPr lang="en-US" sz="2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store more with less code</a:t>
                      </a:r>
                      <a:endParaRPr sz="2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937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Font typeface="Roboto"/>
                        <a:buChar char="-"/>
                      </a:pPr>
                      <a:r>
                        <a:rPr lang="en-US" sz="2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arrays in arrays!</a:t>
                      </a:r>
                      <a:endParaRPr sz="2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937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Font typeface="Roboto"/>
                        <a:buChar char="-"/>
                      </a:pPr>
                      <a:r>
                        <a:rPr lang="en-US" sz="2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multiple ways to declare arrays</a:t>
                      </a:r>
                      <a:endParaRPr sz="2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937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Font typeface="Roboto"/>
                        <a:buChar char="-"/>
                      </a:pPr>
                      <a:r>
                        <a:rPr lang="en-US" sz="2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easier to process data</a:t>
                      </a:r>
                      <a:endParaRPr sz="2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Font typeface="Roboto"/>
                        <a:buChar char="-"/>
                      </a:pPr>
                      <a:r>
                        <a:rPr lang="en-US" sz="2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size is set in stone when created (have to know how big it is)</a:t>
                      </a:r>
                      <a:endParaRPr sz="2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937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Font typeface="Roboto"/>
                        <a:buChar char="-"/>
                      </a:pPr>
                      <a:r>
                        <a:rPr lang="en-US" sz="2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multiple ways to declare them</a:t>
                      </a:r>
                      <a:endParaRPr sz="2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85800" y="1808699"/>
            <a:ext cx="10820400" cy="441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You will be able to…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(1) represent collections of related object reference data using ArrayList objects</a:t>
            </a:r>
            <a:endParaRPr sz="3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An </a:t>
            </a:r>
            <a:r>
              <a:rPr b="1" lang="en-US" sz="2400">
                <a:solidFill>
                  <a:srgbClr val="0000FF"/>
                </a:solidFill>
              </a:rPr>
              <a:t>array</a:t>
            </a:r>
            <a:r>
              <a:rPr lang="en-US" sz="2400"/>
              <a:t> is a block of memory that allows us to store a list of related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FF"/>
                </a:solidFill>
              </a:rPr>
              <a:t>arrays</a:t>
            </a:r>
            <a:r>
              <a:rPr lang="en-US" sz="2400"/>
              <a:t> could store primitive data (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US" sz="2400"/>
              <a:t>,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double</a:t>
            </a:r>
            <a:r>
              <a:rPr lang="en-US" sz="2400"/>
              <a:t>,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-US" sz="2400"/>
              <a:t>) and references to objects (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2400"/>
              <a:t>, any objects you make from a class)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Array limitation </a:t>
            </a:r>
            <a:r>
              <a:rPr lang="en-US" sz="2400"/>
              <a:t>- the size of the array was set in stone on initialization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difficult to add more to the end of the array, insert an element inside the array, and delete elements from the array</a:t>
            </a:r>
            <a:endParaRPr sz="2400"/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1267375" y="3004450"/>
            <a:ext cx="7456800" cy="84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int[ ] array = {10, 20, 30};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String[] words = {“hello”, “cat”, “dog”};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ArrayLists</a:t>
            </a:r>
            <a:endParaRPr/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 </a:t>
            </a:r>
            <a:r>
              <a:rPr b="1" lang="en-US">
                <a:solidFill>
                  <a:srgbClr val="0000FF"/>
                </a:solidFill>
              </a:rPr>
              <a:t>ArrayList</a:t>
            </a:r>
            <a:r>
              <a:rPr lang="en-US"/>
              <a:t> fixes this issue: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>
                <a:solidFill>
                  <a:srgbClr val="0000FF"/>
                </a:solidFill>
              </a:rPr>
              <a:t>ArrayLists</a:t>
            </a:r>
            <a:r>
              <a:rPr lang="en-US"/>
              <a:t> must hold object data - it can not hold primitive data (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US"/>
              <a:t>,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double</a:t>
            </a:r>
            <a:r>
              <a:rPr lang="en-US"/>
              <a:t> and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-US"/>
              <a:t>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However, we will see a way we can store these in array lists…  remember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wrapper classes</a:t>
            </a:r>
            <a:r>
              <a:rPr lang="en-US"/>
              <a:t> from Unit 2? (no?)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>
                <a:solidFill>
                  <a:srgbClr val="0000FF"/>
                </a:solidFill>
              </a:rPr>
              <a:t>ArrayLists</a:t>
            </a:r>
            <a:r>
              <a:rPr lang="en-US"/>
              <a:t> have a number of methods that can be used to add, insert, delete and reorganize the data stored in them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the next lesson we will learn how to use all these methods</a:t>
            </a:r>
            <a:endParaRPr/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1267375" y="2121475"/>
            <a:ext cx="9349500" cy="1193700"/>
          </a:xfrm>
          <a:prstGeom prst="rect">
            <a:avLst/>
          </a:prstGeom>
          <a:solidFill>
            <a:srgbClr val="0000FF">
              <a:alpha val="69020"/>
            </a:srgbClr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An </a:t>
            </a:r>
            <a:r>
              <a:rPr b="1" lang="en-US" sz="2500" u="sng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ArrayList</a:t>
            </a:r>
            <a:r>
              <a:rPr lang="en-US" sz="25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is a resizable array that can only hold objects.  These are sometimes referred to as </a:t>
            </a:r>
            <a:r>
              <a:rPr b="1" lang="en-US" sz="2500" u="sng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lists</a:t>
            </a:r>
            <a:r>
              <a:rPr lang="en-US" sz="25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 (especially in other programming languages). </a:t>
            </a:r>
            <a:endParaRPr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Declaring and Initializing ArrayLists</a:t>
            </a:r>
            <a:endParaRPr sz="3500"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513250" y="1439375"/>
            <a:ext cx="11255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be able to use an </a:t>
            </a:r>
            <a:r>
              <a:rPr b="1" lang="en-US">
                <a:solidFill>
                  <a:srgbClr val="0000FF"/>
                </a:solidFill>
              </a:rPr>
              <a:t>ArrayList</a:t>
            </a:r>
            <a:r>
              <a:rPr lang="en-US"/>
              <a:t>, we need to import the library that provides access to the </a:t>
            </a:r>
            <a:r>
              <a:rPr b="1" lang="en-US">
                <a:solidFill>
                  <a:srgbClr val="0000FF"/>
                </a:solidFill>
              </a:rPr>
              <a:t>ArrayList</a:t>
            </a:r>
            <a:r>
              <a:rPr lang="en-US"/>
              <a:t> class and its methods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 the top of your program, need to have the statement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import java.util.ArrayList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the syntax to declare and initialize an array is as follows: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ArrayList&lt;type&gt; name = new ArrayList&lt;type&gt;();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476400" y="3472715"/>
            <a:ext cx="8601300" cy="2690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import java.util.ArrayList; </a:t>
            </a:r>
            <a:r>
              <a:rPr lang="en-US" sz="17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//can also type java.util.*</a:t>
            </a:r>
            <a:endParaRPr sz="17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//declaring and </a:t>
            </a:r>
            <a:r>
              <a:rPr i="1" lang="en-US" sz="17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initializing</a:t>
            </a:r>
            <a:r>
              <a:rPr i="1" lang="en-US" sz="17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an Arraylist that will hold Strings</a:t>
            </a:r>
            <a:endParaRPr sz="17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word = new ArrayList&lt;String&gt;();</a:t>
            </a:r>
            <a:endParaRPr sz="17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7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//declaring and initializing an Arraylist that will hold integers</a:t>
            </a:r>
            <a:endParaRPr sz="17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word = new ArrayList&lt;Integer&gt;();</a:t>
            </a:r>
            <a:endParaRPr sz="17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//declaring and initializing an Arraylist that will hold double </a:t>
            </a:r>
            <a:endParaRPr sz="17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ArrayList&lt;Double&gt; word = new ArrayList&lt;Double&gt;();</a:t>
            </a:r>
            <a:endParaRPr b="1" sz="17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size()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you can get the </a:t>
            </a:r>
            <a:r>
              <a:rPr b="1" lang="en-US">
                <a:solidFill>
                  <a:srgbClr val="0000FF"/>
                </a:solidFill>
              </a:rPr>
              <a:t>size</a:t>
            </a:r>
            <a:r>
              <a:rPr lang="en-US"/>
              <a:t> (number of elements) of an ArrayList using the built-in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/>
              <a:t> method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 syntax is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arrayListName.size()</a:t>
            </a:r>
            <a:endParaRPr sz="2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for example…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since there is nothing in the array, it will return 0.</a:t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1571775" y="3158625"/>
            <a:ext cx="10238700" cy="2045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import java.util.ArrayList; 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//can also type java.util.*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//declaring and initializing an Arraylist that will hold Strings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words = new ArrayList&lt;String&gt;();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System.out.println(“The number of elements is “ + </a:t>
            </a:r>
            <a:r>
              <a:rPr b="1"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words.size()</a:t>
            </a: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Null Point Exceptions</a:t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recall from your experience with arrays, the pointer may point to “nothing”, or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certain </a:t>
            </a:r>
            <a:r>
              <a:rPr lang="en-US"/>
              <a:t>logical</a:t>
            </a:r>
            <a:r>
              <a:rPr lang="en-US"/>
              <a:t> errors can occur if the ArrayList is referencing a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r>
              <a:rPr lang="en-US"/>
              <a:t> value</a:t>
            </a:r>
            <a:endParaRPr/>
          </a:p>
        </p:txBody>
      </p:sp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1267375" y="2806175"/>
            <a:ext cx="10238700" cy="19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import java.util.ArrayList; </a:t>
            </a:r>
            <a:r>
              <a:rPr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//can also type java.util.*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//declaring and initializing an Arraylist that will hold Strings</a:t>
            </a:r>
            <a:endParaRPr sz="20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words = null;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System.out.println(“The number of elements is “ + </a:t>
            </a:r>
            <a:r>
              <a:rPr b="1"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words.size()</a:t>
            </a:r>
            <a:r>
              <a:rPr lang="en-US" sz="20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);</a:t>
            </a:r>
            <a:endParaRPr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88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